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72" r:id="rId10"/>
    <p:sldId id="273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2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240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GERD postoperatorio (%)</c:v>
                </c:pt>
              </c:strCache>
            </c:strRef>
          </c:tx>
          <c:spPr>
            <a:solidFill>
              <a:srgbClr val="0E7C86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B2A5B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Nostra serie storica
SG+HHR (&gt;7 anni)</c:v>
                </c:pt>
                <c:pt idx="1">
                  <c:v>Dalboh et al.
senza HHR</c:v>
                </c:pt>
                <c:pt idx="2">
                  <c:v>Dalboh et al.
con HHR</c:v>
                </c:pt>
                <c:pt idx="3">
                  <c:v>Hutopila et al.
R-PEL</c:v>
                </c:pt>
                <c:pt idx="4">
                  <c:v>Presente studio
HHR + esofagopessi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30.6</c:v>
                </c:pt>
                <c:pt idx="1">
                  <c:v>40.6</c:v>
                </c:pt>
                <c:pt idx="2">
                  <c:v>10.3</c:v>
                </c:pt>
                <c:pt idx="3">
                  <c:v>12</c:v>
                </c:pt>
                <c:pt idx="4">
                  <c:v>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D5-614B-9A54-6DAA57B7DD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1B2A5B"/>
                </a:solidFill>
                <a:latin typeface="Arial"/>
              </a:defRPr>
            </a:pPr>
            <a:endParaRPr lang="it-IT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5"/>
        </c:scaling>
        <c:delete val="0"/>
        <c:axPos val="l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4A4A4A"/>
                    </a:solidFill>
                    <a:latin typeface="Arial"/>
                  </a:defRPr>
                </a:pPr>
                <a:r>
                  <a:rPr lang="it-IT" sz="1100" b="0" i="0" u="none" strike="noStrike">
                    <a:solidFill>
                      <a:srgbClr val="4A4A4A"/>
                    </a:solidFill>
                    <a:latin typeface="Arial"/>
                  </a:rPr>
                  <a:t>GERD postoperatorio (%)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4A4A"/>
                </a:solidFill>
                <a:latin typeface="Arial"/>
              </a:defRPr>
            </a:pPr>
            <a:endParaRPr lang="it-IT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7106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8FD5C6-4ED5-BF46-9FBB-C0E1DCD75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FA3A199-65E1-F541-9D59-5246BD6E3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57E7DA1-20D5-E442-BB47-8C9F68DDE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9/16/26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23D7DD-7851-E74D-88AF-26F42C5D4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F04D4F6-BC51-444D-822A-D6CF4820A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0863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567C25-E488-CA41-92B2-631E23880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F80E374-E857-5047-B3A3-1FC63DA37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D51B18-14AB-F645-9E44-9D43B1995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9/16/26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3295EA-5CA9-B94D-9FF8-213AA37C6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90886C2-5D70-834A-B237-4A1F0A602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83526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DB9B87-CCF9-7144-B4CD-0CC43F601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02DF4B3-3C74-3C4F-9AB0-F2838901F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D492B39-FD81-A748-8520-6C8956DF4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9/16/26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C794521-0DD3-334F-A324-C2AD61C3B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6852E4-E030-2A4F-AE75-27B262256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59220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5143C2-1BAC-0C43-BC75-F69D28654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0EEF3C-6078-2B4C-BCE2-141620774B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D7CC8B5-93D6-F045-B466-8E363C648A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FC442FD-06EE-254A-B238-47E82E0EB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9/16/26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DCBEAF5-D9E0-7345-9EA6-60201F35A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A4D1027-D0E9-B64D-8BE4-81F020F1F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27497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38D4DD-F422-1E4F-9046-0479F6ABC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05AF22A-20F2-604E-98FC-724086122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27CB9F9-1C09-3046-B1DE-2F85CD2B2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B8B364F-391C-C942-B7A0-1B7FA5E1D7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238EA6F-4FA3-0248-B0E4-FCF7F9EE20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E0B4006-DBD6-8B46-9EBD-DB347A8AC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9/16/26</a:t>
            </a:fld>
            <a:endParaRPr lang="en-US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5369BFA-2FBF-4C47-97B8-C57E239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59B56AB-B762-4A4C-8F21-7E1513F14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2961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5BBA6C-723B-7D43-A932-244D8490D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D74802A-4B02-9049-A7E3-7F8CEC29A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9/16/26</a:t>
            </a:fld>
            <a:endParaRPr lang="en-US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09E1589-141E-DD4A-B1E0-0E2201C67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FF2445A-B2C4-BE43-9E34-8B74ABBEE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58272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0F259DB-82EA-5B4F-B0F6-CE34AB33A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9/16/26</a:t>
            </a:fld>
            <a:endParaRPr lang="en-US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4C82426-47C6-724C-A78E-25259177B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B255274-470F-F743-AD07-90D858222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87014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9A5477-687C-264A-8E58-2E8C9874D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01D729-269D-C54A-A788-EB07C4E0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1A57687-C63F-2840-AF6E-F1F972D8C3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00E5D65-8FE1-8848-9217-12C895A80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9/16/26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51CD356-27B1-E140-BD0C-BE4A72248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46F92F2-7CE2-E848-9FB3-FE05F3FF4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35714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FE19D5-CE6E-FE45-A08C-A41C17638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494249B-A91D-8246-ACC7-B21808FEB3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62FD70D-487D-1844-BABA-20EA38D5BD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86F0A32-590E-8344-A800-D0C4A97C8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9/16/26</a:t>
            </a:fld>
            <a:endParaRPr lang="en-US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5D61D8F-9086-394E-B7B4-A4B0FBF17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5D5C7F-F728-D34E-85BD-877010B83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03805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584F3F-1B9B-9C40-8EF2-A2C49BE4B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067DAC6-50D6-1E4A-BE26-B9C5B09B55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128725A-7E12-DA47-BEB7-FD61845AA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9/16/26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F25F7D-7A73-8744-9FC6-9D40CE966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18E047-29A4-CD4A-A0D8-848DDA355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73222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EF4F713-C3A7-FE41-B62D-3965625634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D4CAEA9-643F-E348-8F13-8EE57C2523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BC362FF-B36D-6847-BFBA-639CBF037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9/16/26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ACBC9B-8B8A-C34A-A570-4F49707C9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4AEE4D3-D253-F644-A996-2173E07FC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67733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0959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C93FD01-D442-0D4D-85A9-FBEA8D3BA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3E2FB08-956D-E848-8A16-578637A7F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89FB63-77F7-C44F-B6E9-4929881743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9/16/26</a:t>
            </a:fld>
            <a:endParaRPr lang="en-US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37BA520-9DD3-CC4C-BDF8-0C4FA49E1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6B4DBB-AB1D-B849-969D-6145011392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12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tif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tiff"/><Relationship Id="rId5" Type="http://schemas.openxmlformats.org/officeDocument/2006/relationships/image" Target="../media/image2.tiff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tif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11" Type="http://schemas.openxmlformats.org/officeDocument/2006/relationships/image" Target="../media/image2.tiff"/><Relationship Id="rId5" Type="http://schemas.openxmlformats.org/officeDocument/2006/relationships/image" Target="../media/image3.png"/><Relationship Id="rId10" Type="http://schemas.openxmlformats.org/officeDocument/2006/relationships/image" Target="../media/image26.png"/><Relationship Id="rId4" Type="http://schemas.openxmlformats.org/officeDocument/2006/relationships/image" Target="../media/image9.png"/><Relationship Id="rId9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640080"/>
            <a:ext cx="1554480" cy="1554480"/>
          </a:xfrm>
          <a:prstGeom prst="ellipse">
            <a:avLst/>
          </a:prstGeom>
          <a:solidFill>
            <a:srgbClr val="24365E"/>
          </a:solidFill>
          <a:ln/>
        </p:spPr>
      </p:sp>
      <p:pic>
        <p:nvPicPr>
          <p:cNvPr id="3" name="Image 0" descr="icons/needle_0E7C8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16718" y="989838"/>
            <a:ext cx="854964" cy="85496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1783080"/>
            <a:ext cx="104241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ESOFAGOFRENOPESSI ASSOCIATA A RIPARAZIONE DELL’ERNIA IATALE DURANTE SLEEVE GASTRECTOMY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337560"/>
            <a:ext cx="10058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Sicurezza e risultati precoci di una serie prospettica monocentrica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548640" y="3977640"/>
            <a:ext cx="4937760" cy="457200"/>
          </a:xfrm>
          <a:prstGeom prst="roundRect">
            <a:avLst>
              <a:gd name="adj" fmla="val 12000"/>
            </a:avLst>
          </a:prstGeom>
          <a:solidFill>
            <a:srgbClr val="0A5F67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39776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corso di pubblicazione — International Journal of Surgery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52578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F. Angrisani, S. Carandina, R. Palma, S. Pieralli, A. Iannelli, L. Angrisani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5641848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AEBF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Villa delle Querce Private Hospital, Napoli  •  Università degli Studi di Napoli Federico II</a:t>
            </a:r>
            <a:endParaRPr lang="en-US" sz="1200" dirty="0"/>
          </a:p>
        </p:txBody>
      </p:sp>
      <p:cxnSp>
        <p:nvCxnSpPr>
          <p:cNvPr id="14" name="Connettore 1 13">
            <a:extLst>
              <a:ext uri="{FF2B5EF4-FFF2-40B4-BE49-F238E27FC236}">
                <a16:creationId xmlns:a16="http://schemas.microsoft.com/office/drawing/2014/main" id="{B9B2DB22-1313-244D-8841-3CFE5C2FF6AF}"/>
              </a:ext>
            </a:extLst>
          </p:cNvPr>
          <p:cNvCxnSpPr/>
          <p:nvPr/>
        </p:nvCxnSpPr>
        <p:spPr>
          <a:xfrm>
            <a:off x="548640" y="4805916"/>
            <a:ext cx="8637890" cy="0"/>
          </a:xfrm>
          <a:prstGeom prst="line">
            <a:avLst/>
          </a:prstGeom>
          <a:ln w="603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hape 6">
            <a:extLst>
              <a:ext uri="{FF2B5EF4-FFF2-40B4-BE49-F238E27FC236}">
                <a16:creationId xmlns:a16="http://schemas.microsoft.com/office/drawing/2014/main" id="{C615512F-5F30-F64F-AB8C-790EA5C95AFB}"/>
              </a:ext>
            </a:extLst>
          </p:cNvPr>
          <p:cNvSpPr/>
          <p:nvPr/>
        </p:nvSpPr>
        <p:spPr>
          <a:xfrm>
            <a:off x="7889125" y="5587181"/>
            <a:ext cx="3800703" cy="868680"/>
          </a:xfrm>
          <a:prstGeom prst="rect">
            <a:avLst/>
          </a:prstGeom>
          <a:solidFill>
            <a:srgbClr val="1E5AA8">
              <a:alpha val="70000"/>
            </a:srgbClr>
          </a:solidFill>
          <a:ln w="12700">
            <a:solidFill>
              <a:srgbClr val="7EC8E3"/>
            </a:solidFill>
            <a:prstDash val="solid"/>
          </a:ln>
        </p:spPr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9DFE8B04-9502-8E46-A690-DAD36E7DDBBD}"/>
              </a:ext>
            </a:extLst>
          </p:cNvPr>
          <p:cNvSpPr/>
          <p:nvPr/>
        </p:nvSpPr>
        <p:spPr>
          <a:xfrm>
            <a:off x="8060218" y="5627473"/>
            <a:ext cx="36023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Sergio Carandina</a:t>
            </a:r>
            <a:endParaRPr lang="en-US" sz="1600" dirty="0"/>
          </a:p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Clinique Saint-Michel — Centre de </a:t>
            </a:r>
            <a:r>
              <a:rPr lang="en-US" sz="10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Chirurgie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</a:t>
            </a:r>
            <a:r>
              <a:rPr lang="en-US" sz="10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traitement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de </a:t>
            </a:r>
            <a:r>
              <a:rPr lang="en-US" sz="10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l'Obésité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(CCTO), Toulon</a:t>
            </a:r>
            <a:endParaRPr lang="en-US" sz="1000" dirty="0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3EC7EE0D-357C-8B4B-A473-E355C2C79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881" y="164338"/>
            <a:ext cx="4420415" cy="15043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Disclosure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822960" cy="82296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6" name="Image 0" descr="icons/check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86" y="1648206"/>
            <a:ext cx="452628" cy="45262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54480" y="1600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conflitto di interesse da dichiarare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554480" y="2286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finanziamento è stato ricevuto per la realizzazione di questo studio.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69453A42-595D-EA45-A464-51E04DE44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8311" y="0"/>
            <a:ext cx="3153689" cy="10732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reflusso dopo sleeve: un problema noto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6" name="Image 0" descr="icons/fire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" y="1388745"/>
            <a:ext cx="377190" cy="37719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234440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sleeve gastrectomy si associa a GERD postoperatorio, spesso legato a migrazione intratoracica della sleeve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02920" y="228600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9" name="Image 1" descr="icons/warning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5" y="2440305"/>
            <a:ext cx="377190" cy="37719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71600" y="2286000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riparazione dell’ernia iatale (HHR) riduce il reflusso, ma la recidiva resta frequente: 10–30% a lungo termine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502920" y="333756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2" name="Image 2" descr="icons/scalpel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5" y="3491865"/>
            <a:ext cx="377190" cy="37719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371600" y="3337560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tecniche anti-reflusso tipo Nissen-sleeve sono efficaci ma tecnicamente complesse, con rischio di disfagia e reintervento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502920" y="4526280"/>
            <a:ext cx="10607040" cy="1005840"/>
          </a:xfrm>
          <a:prstGeom prst="roundRect">
            <a:avLst>
              <a:gd name="adj" fmla="val 7273"/>
            </a:avLst>
          </a:prstGeom>
          <a:solidFill>
            <a:srgbClr val="E6F2F1"/>
          </a:solidFill>
          <a:ln/>
        </p:spPr>
      </p:sp>
      <p:sp>
        <p:nvSpPr>
          <p:cNvPr id="15" name="Text 10"/>
          <p:cNvSpPr txBox="1"/>
          <p:nvPr/>
        </p:nvSpPr>
        <p:spPr>
          <a:xfrm>
            <a:off x="777240" y="452628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i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 una tecnica complementare, semplice, che rinforzi la barriera anti-reflusso senza modificare l’anatomia gastrica.</a:t>
            </a:r>
            <a:endParaRPr lang="en-US" sz="1450" dirty="0"/>
          </a:p>
        </p:txBody>
      </p:sp>
      <p:sp>
        <p:nvSpPr>
          <p:cNvPr id="16" name="Text 11"/>
          <p:cNvSpPr txBox="1"/>
          <p:nvPr/>
        </p:nvSpPr>
        <p:spPr>
          <a:xfrm>
            <a:off x="502920" y="571500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L’esofagofrenopessi — ancoraggio dell’esofago distale ai pilastri diaframmatici — è stata proposta come manovra complementare, ma i dati di sicurezza restano scarsi.</a:t>
            </a:r>
            <a:endParaRPr lang="en-US" sz="1250" dirty="0"/>
          </a:p>
        </p:txBody>
      </p:sp>
      <p:sp>
        <p:nvSpPr>
          <p:cNvPr id="17" name="Text 12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AA620001-5162-CC46-BECD-0FE95510D2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8311" y="0"/>
            <a:ext cx="3153689" cy="10732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94960" y="685800"/>
            <a:ext cx="1371600" cy="1371600"/>
          </a:xfrm>
          <a:prstGeom prst="ellipse">
            <a:avLst/>
          </a:prstGeom>
          <a:solidFill>
            <a:srgbClr val="24365E"/>
          </a:solidFill>
          <a:ln/>
        </p:spPr>
      </p:sp>
      <p:pic>
        <p:nvPicPr>
          <p:cNvPr id="3" name="Image 0" descr="icons/target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570" y="994410"/>
            <a:ext cx="754380" cy="7543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0" y="2240280"/>
            <a:ext cx="12188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300" dirty="0">
                <a:solidFill>
                  <a:srgbClr val="8AA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L’OBIETTIVO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65176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L’esofagofrenopessi aggiunta alla riparazione</a:t>
            </a:r>
            <a:endParaRPr lang="en-US" sz="2700" dirty="0"/>
          </a:p>
          <a:p>
            <a:pPr marL="0" indent="0" algn="ctr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dell’ernia iatale durante sleeve è sicura?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1965960" y="4114800"/>
            <a:ext cx="8229600" cy="1051560"/>
          </a:xfrm>
          <a:prstGeom prst="roundRect">
            <a:avLst>
              <a:gd name="adj" fmla="val 8696"/>
            </a:avLst>
          </a:prstGeom>
          <a:solidFill>
            <a:srgbClr val="24365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2194560" y="4114800"/>
            <a:ext cx="7772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Obiettivo primario: sicurezza. Obiettivi secondari: sintomi da reflusso, uso di PPI, reinterventi — in una serie prospettica monocentrica.</a:t>
            </a:r>
            <a:endParaRPr lang="en-US" sz="14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E28AFF9-4A0D-FE42-8AE8-F7FEEFF8F7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8311" y="0"/>
            <a:ext cx="3153689" cy="10732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Disegno dello studio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6" name="Image 0" descr="icons/hospital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38" y="1378458"/>
            <a:ext cx="352044" cy="35204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25880" y="12344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 di un database prospettico monocentrico — Napoli, Italia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02920" y="214884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9" name="Image 1" descr="icons/users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38" y="2292858"/>
            <a:ext cx="352044" cy="35204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25880" y="21488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 pazienti consecutivi, sleeve gastrectomy con HHR + esofagopessi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502920" y="306324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2" name="Image 2" descr="icons/calendar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938" y="3207258"/>
            <a:ext cx="352044" cy="35204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325880" y="30632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Marzo 2023 – Giugno 2025 — riportato secondo linee guida STROCSS 2025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502920" y="397764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5" name="Image 3" descr="icons/clipboard_0E7C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938" y="4121658"/>
            <a:ext cx="352044" cy="35204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25880" y="39776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Pazienti ad alto rischio: ernia iatale e/o sintomi di GERD preesistenti</a:t>
            </a:r>
            <a:endParaRPr lang="en-US" sz="1350" dirty="0"/>
          </a:p>
        </p:txBody>
      </p:sp>
      <p:sp>
        <p:nvSpPr>
          <p:cNvPr id="17" name="Shape 11"/>
          <p:cNvSpPr/>
          <p:nvPr/>
        </p:nvSpPr>
        <p:spPr>
          <a:xfrm>
            <a:off x="502920" y="5120640"/>
            <a:ext cx="10607040" cy="914400"/>
          </a:xfrm>
          <a:prstGeom prst="roundRect">
            <a:avLst>
              <a:gd name="adj" fmla="val 8000"/>
            </a:avLst>
          </a:prstGeom>
          <a:solidFill>
            <a:srgbClr val="FDF4E9"/>
          </a:solidFill>
          <a:ln/>
        </p:spPr>
      </p:sp>
      <p:sp>
        <p:nvSpPr>
          <p:cNvPr id="18" name="Text 12"/>
          <p:cNvSpPr txBox="1"/>
          <p:nvPr/>
        </p:nvSpPr>
        <p:spPr>
          <a:xfrm>
            <a:off x="777240" y="512064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77D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 di casi a braccio singolo, non comparativa: scelta metodologica deliberata per privilegiare una valutazione rigorosa della sicurezza nella fase iniziale di adozione della tecnica (framework IDEAL).</a:t>
            </a:r>
            <a:endParaRPr lang="en-US" sz="1250" dirty="0"/>
          </a:p>
        </p:txBody>
      </p:sp>
      <p:sp>
        <p:nvSpPr>
          <p:cNvPr id="19" name="Text 13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54B79D8D-B3EA-F94D-A1E4-9FEE43583F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8311" y="0"/>
            <a:ext cx="3153689" cy="10732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tecnica chirurgica</a:t>
            </a:r>
            <a:endParaRPr lang="en-US" sz="2800" dirty="0"/>
          </a:p>
        </p:txBody>
      </p:sp>
      <p:pic>
        <p:nvPicPr>
          <p:cNvPr id="5" name="Image 0" descr="figs/figure1A_right_cru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065282"/>
            <a:ext cx="3853916" cy="3055357"/>
          </a:xfrm>
          <a:prstGeom prst="rect">
            <a:avLst/>
          </a:prstGeom>
        </p:spPr>
      </p:pic>
      <p:pic>
        <p:nvPicPr>
          <p:cNvPr id="6" name="Image 1" descr="figs/figure1B_left_cru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394" y="2065282"/>
            <a:ext cx="3853917" cy="30553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02920" y="5166360"/>
            <a:ext cx="5074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Figura 1A — Pilastro destro dopo cruroplastica posteriore ed esofagopessi</a:t>
            </a:r>
            <a:endParaRPr lang="en-US" sz="1050" dirty="0"/>
          </a:p>
        </p:txBody>
      </p:sp>
      <p:sp>
        <p:nvSpPr>
          <p:cNvPr id="8" name="Text 4"/>
          <p:cNvSpPr txBox="1"/>
          <p:nvPr/>
        </p:nvSpPr>
        <p:spPr>
          <a:xfrm>
            <a:off x="5715000" y="5166360"/>
            <a:ext cx="5074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Figura 1B — Esofagopessi sinistra dopo riparazione dell’ernia iatale</a:t>
            </a:r>
            <a:endParaRPr lang="en-US" sz="1050" dirty="0"/>
          </a:p>
        </p:txBody>
      </p:sp>
      <p:sp>
        <p:nvSpPr>
          <p:cNvPr id="9" name="Text 5"/>
          <p:cNvSpPr txBox="1"/>
          <p:nvPr/>
        </p:nvSpPr>
        <p:spPr>
          <a:xfrm>
            <a:off x="502920" y="571500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Bougie 36 Fr · cruroplastica posteriore con punti staccati · esofagopessi con 3 punti staccati in polipropilene (o sutura continua in 2 casi) · nessuna mesh utilizzata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9E2AA2E-9279-FA41-8F56-98F4146916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8311" y="0"/>
            <a:ext cx="3153689" cy="107324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656369A-2CD7-2144-A890-88D4EB45BA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8497" y="2069126"/>
            <a:ext cx="1941523" cy="308178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Endpoint e soglia di sicurezza predefinita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10607040" cy="1554480"/>
          </a:xfrm>
          <a:prstGeom prst="roundRect">
            <a:avLst>
              <a:gd name="adj" fmla="val 4706"/>
            </a:avLst>
          </a:prstGeom>
          <a:solidFill>
            <a:srgbClr val="1B2A5B"/>
          </a:solidFill>
          <a:ln/>
        </p:spPr>
      </p:sp>
      <p:sp>
        <p:nvSpPr>
          <p:cNvPr id="6" name="Shape 4"/>
          <p:cNvSpPr/>
          <p:nvPr/>
        </p:nvSpPr>
        <p:spPr>
          <a:xfrm>
            <a:off x="731520" y="1417320"/>
            <a:ext cx="822960" cy="822960"/>
          </a:xfrm>
          <a:prstGeom prst="ellipse">
            <a:avLst/>
          </a:prstGeom>
          <a:solidFill>
            <a:srgbClr val="24365E"/>
          </a:solidFill>
          <a:ln/>
        </p:spPr>
      </p:sp>
      <p:pic>
        <p:nvPicPr>
          <p:cNvPr id="7" name="Image 0" descr="icons/shield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86" y="1602486"/>
            <a:ext cx="452628" cy="45262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783080" y="1371600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ENDPOINT PRIMARIO — SICUREZZA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783080" y="1737360"/>
            <a:ext cx="9052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Incidenza di complicanze attribuibili all’esofagopessi (lesione esofagea, perforazione, danno mucoso, fallimento tecnico) entro 30 giorni.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783080" y="2286000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Soglia di sicurezza prespecificata: 5%  —  test binomiale esatto unilaterale, potenza 80%, α = 0,05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502920" y="30632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ENDPOINT SECONDARI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502920" y="3474720"/>
            <a:ext cx="594360" cy="59436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3" name="Image 1" descr="icons/comment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51" y="3608451"/>
            <a:ext cx="326898" cy="326898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234440" y="3474720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Sintomi di GERD (persistenti o de novo)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5989320" y="3474720"/>
            <a:ext cx="594360" cy="59436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6" name="Image 2" descr="icons/syringe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051" y="3608451"/>
            <a:ext cx="326898" cy="32689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720840" y="3474720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di PPI a 3 mesi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502920" y="4480560"/>
            <a:ext cx="594360" cy="59436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9" name="Image 3" descr="icons/exchange_0E7C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651" y="4614291"/>
            <a:ext cx="326898" cy="326898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234440" y="4480560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Reinterventi per reflusso o recidiva d’ernia</a:t>
            </a:r>
            <a:endParaRPr lang="en-US" sz="1250" dirty="0"/>
          </a:p>
        </p:txBody>
      </p:sp>
      <p:sp>
        <p:nvSpPr>
          <p:cNvPr id="21" name="Shape 15"/>
          <p:cNvSpPr/>
          <p:nvPr/>
        </p:nvSpPr>
        <p:spPr>
          <a:xfrm>
            <a:off x="5989320" y="4480560"/>
            <a:ext cx="594360" cy="59436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22" name="Image 4" descr="icons/warning_0E7C8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3051" y="4614291"/>
            <a:ext cx="326898" cy="326898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6720840" y="4480560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Sintomi esofagopessi-correlati (disfagia, dolore retrosternale)</a:t>
            </a:r>
            <a:endParaRPr lang="en-US" sz="1250" dirty="0"/>
          </a:p>
        </p:txBody>
      </p:sp>
      <p:sp>
        <p:nvSpPr>
          <p:cNvPr id="24" name="Text 17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5E026129-9F95-744A-865E-1280E6E030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8311" y="0"/>
            <a:ext cx="3153689" cy="10732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4F4E61A-95B7-9644-B8B8-34A7CA1F7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901" y="1143000"/>
            <a:ext cx="7434859" cy="5354113"/>
          </a:xfrm>
          <a:prstGeom prst="rect">
            <a:avLst/>
          </a:prstGeom>
        </p:spPr>
      </p:pic>
      <p:sp>
        <p:nvSpPr>
          <p:cNvPr id="3" name="Text 2">
            <a:extLst>
              <a:ext uri="{FF2B5EF4-FFF2-40B4-BE49-F238E27FC236}">
                <a16:creationId xmlns:a16="http://schemas.microsoft.com/office/drawing/2014/main" id="{84EBCD3C-721A-584D-A226-747A1C0F1228}"/>
              </a:ext>
            </a:extLst>
          </p:cNvPr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Caratteristiche dei pazienti (n = 70)</a:t>
            </a:r>
            <a:endParaRPr lang="en-US" sz="28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AD13331-CCA4-5148-9187-180DA68E5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8311" y="0"/>
            <a:ext cx="3153689" cy="107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25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58"/>
            <a:ext cx="12192000" cy="6860957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D6EDE6B-30B9-D242-A4B7-2A28444B3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8311" y="0"/>
            <a:ext cx="3153689" cy="107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89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FF76FF5-04FD-E340-A819-87E0E7071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8311" y="0"/>
            <a:ext cx="3153689" cy="107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887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Predittori di GERD postoperatorio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Nessuna variabile risulta associata in modo indipendente al reflusso postoperatorio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20" y="1508760"/>
            <a:ext cx="10607040" cy="457200"/>
          </a:xfrm>
          <a:prstGeom prst="roundRect">
            <a:avLst>
              <a:gd name="adj" fmla="val 8000"/>
            </a:avLst>
          </a:prstGeom>
          <a:solidFill>
            <a:srgbClr val="1B2A5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02920" y="15087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19050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Variabile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4617720" y="15087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aggiustato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7360920" y="150876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 95%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9921240" y="15087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02920" y="1965960"/>
            <a:ext cx="10607040" cy="502920"/>
          </a:xfrm>
          <a:prstGeom prst="rect">
            <a:avLst/>
          </a:prstGeom>
          <a:solidFill>
            <a:srgbClr val="F5F8F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" y="1965960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Età (anni)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196596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1,01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360920" y="196596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0,92–1,10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9921240" y="196596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0,877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02920" y="2468880"/>
            <a:ext cx="10607040" cy="5029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2468880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Sesso maschile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617720" y="24688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2,58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7360920" y="246888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0,41–16,30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9921240" y="246888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0,315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02920" y="2971800"/>
            <a:ext cx="10607040" cy="502920"/>
          </a:xfrm>
          <a:prstGeom prst="rect">
            <a:avLst/>
          </a:prstGeom>
          <a:solidFill>
            <a:srgbClr val="F5F8F8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40080" y="2971800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617720" y="297180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0,90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7360920" y="297180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0,74–1,10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9921240" y="297180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0,316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02920" y="3474720"/>
            <a:ext cx="10607040" cy="50292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40080" y="3474720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GERD preoperatorio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4617720" y="347472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1,20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7360920" y="34747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0,18–8,09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9921240" y="34747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0,854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02920" y="4297680"/>
            <a:ext cx="10607040" cy="1234440"/>
          </a:xfrm>
          <a:prstGeom prst="roundRect">
            <a:avLst>
              <a:gd name="adj" fmla="val 5926"/>
            </a:avLst>
          </a:prstGeom>
          <a:solidFill>
            <a:srgbClr val="FBE7E9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777240" y="4297680"/>
            <a:ext cx="10058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i="1" dirty="0">
                <a:solidFill>
                  <a:srgbClr val="D64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soli 6 eventi di reflusso registrati, questa analisi è da considerarsi puramente esplorativa e generatrice di ipotesi. Nessuna conclusione inferenziale sui predittori può essere tratta dal dataset attuale.</a:t>
            </a:r>
            <a:endParaRPr lang="en-US" sz="1350" dirty="0"/>
          </a:p>
        </p:txBody>
      </p:sp>
      <p:sp>
        <p:nvSpPr>
          <p:cNvPr id="33" name="Text 31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90A67ABF-5191-2343-8DAA-82206577C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8311" y="0"/>
            <a:ext cx="3153689" cy="10732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Come si colloca rispetto alla letteratura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96012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Confronto descrittivo con studi pubblicati — non un confronto statistico diretto</a:t>
            </a:r>
            <a:endParaRPr lang="en-US" sz="13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02920" y="1463040"/>
          <a:ext cx="1115568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502920" y="571500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nostri risultati si collocano all’estremo favorevole dello spettro pubblicato — ma restano confronti indiretti tra studi diversi, non una comparazione randomizzata.</a:t>
            </a:r>
            <a:endParaRPr lang="en-US" sz="1150" dirty="0"/>
          </a:p>
        </p:txBody>
      </p:sp>
      <p:sp>
        <p:nvSpPr>
          <p:cNvPr id="8" name="Text 5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869D20F-3396-5A46-9589-2312C03EC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8311" y="0"/>
            <a:ext cx="3153689" cy="10732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Punti di forza e limiti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10515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PUNTI DI FORZA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46304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7" name="Image 0" descr="icons/clipboard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" y="1586484"/>
            <a:ext cx="301752" cy="30175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188720" y="146304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Raccolta dati prospettica, protocollo chirurgico standardizzato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02920" y="233172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0" name="Image 1" descr="icons/users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4" y="2455164"/>
            <a:ext cx="301752" cy="30175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188720" y="233172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 completo al 100%, nessun dato mancante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502920" y="320040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3" name="Image 2" descr="icons/check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" y="3323844"/>
            <a:ext cx="301752" cy="30175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188720" y="320040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Valutazione funzionale completa (sintomi + uso di PPI)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502920" y="406908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6" name="Image 3" descr="icons/chartBar_0E7C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64" y="419252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406908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Soglia di sicurezza prespecificata, analisi statistica rigorosa</a:t>
            </a:r>
            <a:endParaRPr lang="en-US" sz="1200" dirty="0"/>
          </a:p>
        </p:txBody>
      </p:sp>
      <p:sp>
        <p:nvSpPr>
          <p:cNvPr id="18" name="Text 12"/>
          <p:cNvSpPr txBox="1"/>
          <p:nvPr/>
        </p:nvSpPr>
        <p:spPr>
          <a:xfrm>
            <a:off x="6355080" y="10515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D64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LIMITI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6355080" y="146304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0" name="Image 4" descr="icons/warning_D6455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1586484"/>
            <a:ext cx="301752" cy="301752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040880" y="146304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gruppo di controllo concorrente — inferenza causale limitata</a:t>
            </a:r>
            <a:endParaRPr lang="en-US" sz="1200" dirty="0"/>
          </a:p>
        </p:txBody>
      </p:sp>
      <p:sp>
        <p:nvSpPr>
          <p:cNvPr id="22" name="Shape 15"/>
          <p:cNvSpPr/>
          <p:nvPr/>
        </p:nvSpPr>
        <p:spPr>
          <a:xfrm>
            <a:off x="6355080" y="233172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3" name="Image 5" descr="icons/calendar_D6455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8524" y="2455164"/>
            <a:ext cx="301752" cy="301752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7040880" y="233172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 medio di 11 mesi: adeguato per la sicurezza, insufficiente per la durata</a:t>
            </a:r>
            <a:endParaRPr lang="en-US" sz="1200" dirty="0"/>
          </a:p>
        </p:txBody>
      </p:sp>
      <p:sp>
        <p:nvSpPr>
          <p:cNvPr id="25" name="Shape 17"/>
          <p:cNvSpPr/>
          <p:nvPr/>
        </p:nvSpPr>
        <p:spPr>
          <a:xfrm>
            <a:off x="6355080" y="320040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6" name="Image 6" descr="icons/comment_D6455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8524" y="3323844"/>
            <a:ext cx="301752" cy="301752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7040880" y="320040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Valutazione del reflusso solo sintomatica, senza pH-impedenziometria</a:t>
            </a:r>
            <a:endParaRPr lang="en-US" sz="1200" dirty="0"/>
          </a:p>
        </p:txBody>
      </p:sp>
      <p:sp>
        <p:nvSpPr>
          <p:cNvPr id="28" name="Shape 19"/>
          <p:cNvSpPr/>
          <p:nvPr/>
        </p:nvSpPr>
        <p:spPr>
          <a:xfrm>
            <a:off x="6355080" y="406908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9" name="Image 7" descr="icons/question_D6455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8524" y="4192524"/>
            <a:ext cx="301752" cy="301752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7040880" y="406908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Monocentrico, popolazione selezionata ad alto rischio</a:t>
            </a:r>
            <a:endParaRPr lang="en-US" sz="1200" dirty="0"/>
          </a:p>
        </p:txBody>
      </p:sp>
      <p:sp>
        <p:nvSpPr>
          <p:cNvPr id="31" name="Shape 21"/>
          <p:cNvSpPr/>
          <p:nvPr/>
        </p:nvSpPr>
        <p:spPr>
          <a:xfrm>
            <a:off x="502920" y="5120640"/>
            <a:ext cx="10607040" cy="822960"/>
          </a:xfrm>
          <a:prstGeom prst="roundRect">
            <a:avLst>
              <a:gd name="adj" fmla="val 8889"/>
            </a:avLst>
          </a:prstGeom>
          <a:solidFill>
            <a:srgbClr val="F5F8F8"/>
          </a:solidFill>
          <a:ln/>
        </p:spPr>
      </p:sp>
      <p:sp>
        <p:nvSpPr>
          <p:cNvPr id="32" name="Text 22"/>
          <p:cNvSpPr txBox="1"/>
          <p:nvPr/>
        </p:nvSpPr>
        <p:spPr>
          <a:xfrm>
            <a:off x="777240" y="512064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 dati forniscono la base di sicurezza necessaria per giustificare futuri trial randomizzati controllati — non ancora un’indicazione all’adozione universale della tecnica.</a:t>
            </a:r>
            <a:endParaRPr lang="en-US" sz="1300" dirty="0"/>
          </a:p>
        </p:txBody>
      </p:sp>
      <p:sp>
        <p:nvSpPr>
          <p:cNvPr id="33" name="Text 23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3F5DBCC7-A34F-5848-9A03-D5A0122096F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38311" y="0"/>
            <a:ext cx="3153689" cy="10732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67528" y="777240"/>
            <a:ext cx="1463040" cy="1463040"/>
          </a:xfrm>
          <a:prstGeom prst="ellipse">
            <a:avLst/>
          </a:prstGeom>
          <a:solidFill>
            <a:srgbClr val="24365E"/>
          </a:solidFill>
          <a:ln/>
        </p:spPr>
      </p:sp>
      <p:pic>
        <p:nvPicPr>
          <p:cNvPr id="3" name="Image 0" descr="icons/needle_0E7C8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96712" y="1106424"/>
            <a:ext cx="804672" cy="80467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0" y="2423160"/>
            <a:ext cx="121889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8AA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MESSAGGIO DA PORTARE A CASA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288036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GESTO SEMPLICE, SICURO,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474720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 VALIDARE CON STUDI RANDOMIZZATI.</a:t>
            </a:r>
            <a:endParaRPr lang="en-US" sz="2600" dirty="0">
              <a:solidFill>
                <a:schemeClr val="accent2"/>
              </a:solidFill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731520" y="48463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 complicanze su 70 pazienti  ·  GERD 8,6%  ·  PPI -77,7%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585216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AEBF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Grazie per l’attenzione</a:t>
            </a:r>
            <a:endParaRPr lang="en-US" sz="15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A80CE13-2D44-994B-8166-CBC1E2FE3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8311" y="0"/>
            <a:ext cx="3153689" cy="10732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2948</TotalTime>
  <Words>801</Words>
  <Application>Microsoft Macintosh PowerPoint</Application>
  <PresentationFormat>Widescreen</PresentationFormat>
  <Paragraphs>117</Paragraphs>
  <Slides>14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Sergio Carandina</cp:lastModifiedBy>
  <cp:revision>4</cp:revision>
  <dcterms:created xsi:type="dcterms:W3CDTF">2026-08-30T14:05:13Z</dcterms:created>
  <dcterms:modified xsi:type="dcterms:W3CDTF">2026-09-16T10:49:55Z</dcterms:modified>
</cp:coreProperties>
</file>